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688" r:id="rId2"/>
    <p:sldMasterId id="2147483674" r:id="rId3"/>
  </p:sldMasterIdLst>
  <p:notesMasterIdLst>
    <p:notesMasterId r:id="rId58"/>
  </p:notesMasterIdLst>
  <p:sldIdLst>
    <p:sldId id="277" r:id="rId4"/>
    <p:sldId id="257" r:id="rId5"/>
    <p:sldId id="295" r:id="rId6"/>
    <p:sldId id="294" r:id="rId7"/>
    <p:sldId id="296" r:id="rId8"/>
    <p:sldId id="291" r:id="rId9"/>
    <p:sldId id="292" r:id="rId10"/>
    <p:sldId id="289" r:id="rId11"/>
    <p:sldId id="290" r:id="rId12"/>
    <p:sldId id="326" r:id="rId13"/>
    <p:sldId id="327" r:id="rId14"/>
    <p:sldId id="328" r:id="rId15"/>
    <p:sldId id="329" r:id="rId16"/>
    <p:sldId id="330" r:id="rId17"/>
    <p:sldId id="333" r:id="rId18"/>
    <p:sldId id="335" r:id="rId19"/>
    <p:sldId id="338" r:id="rId20"/>
    <p:sldId id="334" r:id="rId21"/>
    <p:sldId id="339" r:id="rId22"/>
    <p:sldId id="340" r:id="rId23"/>
    <p:sldId id="341" r:id="rId24"/>
    <p:sldId id="342" r:id="rId25"/>
    <p:sldId id="348" r:id="rId26"/>
    <p:sldId id="343" r:id="rId27"/>
    <p:sldId id="349" r:id="rId28"/>
    <p:sldId id="345" r:id="rId29"/>
    <p:sldId id="298" r:id="rId30"/>
    <p:sldId id="300" r:id="rId31"/>
    <p:sldId id="299" r:id="rId32"/>
    <p:sldId id="301" r:id="rId33"/>
    <p:sldId id="302" r:id="rId34"/>
    <p:sldId id="303" r:id="rId35"/>
    <p:sldId id="304" r:id="rId36"/>
    <p:sldId id="305" r:id="rId37"/>
    <p:sldId id="306" r:id="rId38"/>
    <p:sldId id="321" r:id="rId39"/>
    <p:sldId id="307" r:id="rId40"/>
    <p:sldId id="308" r:id="rId41"/>
    <p:sldId id="281" r:id="rId42"/>
    <p:sldId id="323" r:id="rId43"/>
    <p:sldId id="309" r:id="rId44"/>
    <p:sldId id="310" r:id="rId45"/>
    <p:sldId id="311" r:id="rId46"/>
    <p:sldId id="312" r:id="rId47"/>
    <p:sldId id="313" r:id="rId48"/>
    <p:sldId id="350" r:id="rId49"/>
    <p:sldId id="315" r:id="rId50"/>
    <p:sldId id="316" r:id="rId51"/>
    <p:sldId id="325" r:id="rId52"/>
    <p:sldId id="324" r:id="rId53"/>
    <p:sldId id="351" r:id="rId54"/>
    <p:sldId id="319" r:id="rId55"/>
    <p:sldId id="337" r:id="rId56"/>
    <p:sldId id="263" r:id="rId57"/>
  </p:sldIdLst>
  <p:sldSz cx="12192000" cy="6858000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onsolas" panose="020B0609020204030204" pitchFamily="49" charset="0"/>
      <p:regular r:id="rId63"/>
      <p:bold r:id="rId64"/>
      <p:italic r:id="rId65"/>
      <p:boldItalic r:id="rId66"/>
    </p:embeddedFont>
    <p:embeddedFont>
      <p:font typeface="Open Sans" panose="020B0606030504020204" pitchFamily="34" charset="0"/>
      <p:regular r:id="rId67"/>
      <p:bold r:id="rId68"/>
      <p:italic r:id="rId69"/>
      <p:boldItalic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72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37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font" Target="fonts/font3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Crews" userId="2a34bf72450447bd" providerId="LiveId" clId="{528D9262-DD15-43D7-835E-3804A15C87DC}"/>
    <pc:docChg chg="undo custSel addSld delSld modSld modShowInfo">
      <pc:chgData name="Matthew Crews" userId="2a34bf72450447bd" providerId="LiveId" clId="{528D9262-DD15-43D7-835E-3804A15C87DC}" dt="2021-07-29T15:32:25.225" v="42" actId="2744"/>
      <pc:docMkLst>
        <pc:docMk/>
      </pc:docMkLst>
      <pc:sldChg chg="del">
        <pc:chgData name="Matthew Crews" userId="2a34bf72450447bd" providerId="LiveId" clId="{528D9262-DD15-43D7-835E-3804A15C87DC}" dt="2021-07-29T14:53:16.422" v="1" actId="47"/>
        <pc:sldMkLst>
          <pc:docMk/>
          <pc:sldMk cId="3351983227" sldId="258"/>
        </pc:sldMkLst>
      </pc:sldChg>
      <pc:sldChg chg="del">
        <pc:chgData name="Matthew Crews" userId="2a34bf72450447bd" providerId="LiveId" clId="{528D9262-DD15-43D7-835E-3804A15C87DC}" dt="2021-07-29T14:53:16.422" v="1" actId="47"/>
        <pc:sldMkLst>
          <pc:docMk/>
          <pc:sldMk cId="1561872712" sldId="259"/>
        </pc:sldMkLst>
      </pc:sldChg>
      <pc:sldChg chg="del">
        <pc:chgData name="Matthew Crews" userId="2a34bf72450447bd" providerId="LiveId" clId="{528D9262-DD15-43D7-835E-3804A15C87DC}" dt="2021-07-29T14:53:16.422" v="1" actId="47"/>
        <pc:sldMkLst>
          <pc:docMk/>
          <pc:sldMk cId="2668488753" sldId="261"/>
        </pc:sldMkLst>
      </pc:sldChg>
      <pc:sldChg chg="del">
        <pc:chgData name="Matthew Crews" userId="2a34bf72450447bd" providerId="LiveId" clId="{528D9262-DD15-43D7-835E-3804A15C87DC}" dt="2021-07-29T14:53:16.422" v="1" actId="47"/>
        <pc:sldMkLst>
          <pc:docMk/>
          <pc:sldMk cId="4113657981" sldId="262"/>
        </pc:sldMkLst>
      </pc:sldChg>
      <pc:sldChg chg="del">
        <pc:chgData name="Matthew Crews" userId="2a34bf72450447bd" providerId="LiveId" clId="{528D9262-DD15-43D7-835E-3804A15C87DC}" dt="2021-07-29T14:53:16.422" v="1" actId="47"/>
        <pc:sldMkLst>
          <pc:docMk/>
          <pc:sldMk cId="1281430713" sldId="264"/>
        </pc:sldMkLst>
      </pc:sldChg>
      <pc:sldChg chg="del">
        <pc:chgData name="Matthew Crews" userId="2a34bf72450447bd" providerId="LiveId" clId="{528D9262-DD15-43D7-835E-3804A15C87DC}" dt="2021-07-29T14:53:16.422" v="1" actId="47"/>
        <pc:sldMkLst>
          <pc:docMk/>
          <pc:sldMk cId="2700942184" sldId="265"/>
        </pc:sldMkLst>
      </pc:sldChg>
      <pc:sldChg chg="del">
        <pc:chgData name="Matthew Crews" userId="2a34bf72450447bd" providerId="LiveId" clId="{528D9262-DD15-43D7-835E-3804A15C87DC}" dt="2021-07-29T14:53:16.422" v="1" actId="47"/>
        <pc:sldMkLst>
          <pc:docMk/>
          <pc:sldMk cId="714984656" sldId="266"/>
        </pc:sldMkLst>
      </pc:sldChg>
      <pc:sldChg chg="del">
        <pc:chgData name="Matthew Crews" userId="2a34bf72450447bd" providerId="LiveId" clId="{528D9262-DD15-43D7-835E-3804A15C87DC}" dt="2021-07-29T14:53:16.422" v="1" actId="47"/>
        <pc:sldMkLst>
          <pc:docMk/>
          <pc:sldMk cId="2762594509" sldId="267"/>
        </pc:sldMkLst>
      </pc:sldChg>
      <pc:sldChg chg="del">
        <pc:chgData name="Matthew Crews" userId="2a34bf72450447bd" providerId="LiveId" clId="{528D9262-DD15-43D7-835E-3804A15C87DC}" dt="2021-07-29T14:53:16.422" v="1" actId="47"/>
        <pc:sldMkLst>
          <pc:docMk/>
          <pc:sldMk cId="1716267179" sldId="268"/>
        </pc:sldMkLst>
      </pc:sldChg>
      <pc:sldChg chg="del">
        <pc:chgData name="Matthew Crews" userId="2a34bf72450447bd" providerId="LiveId" clId="{528D9262-DD15-43D7-835E-3804A15C87DC}" dt="2021-07-29T14:53:16.422" v="1" actId="47"/>
        <pc:sldMkLst>
          <pc:docMk/>
          <pc:sldMk cId="767973781" sldId="269"/>
        </pc:sldMkLst>
      </pc:sldChg>
      <pc:sldChg chg="del">
        <pc:chgData name="Matthew Crews" userId="2a34bf72450447bd" providerId="LiveId" clId="{528D9262-DD15-43D7-835E-3804A15C87DC}" dt="2021-07-29T14:53:16.422" v="1" actId="47"/>
        <pc:sldMkLst>
          <pc:docMk/>
          <pc:sldMk cId="1795166905" sldId="270"/>
        </pc:sldMkLst>
      </pc:sldChg>
      <pc:sldChg chg="del">
        <pc:chgData name="Matthew Crews" userId="2a34bf72450447bd" providerId="LiveId" clId="{528D9262-DD15-43D7-835E-3804A15C87DC}" dt="2021-07-29T14:53:16.422" v="1" actId="47"/>
        <pc:sldMkLst>
          <pc:docMk/>
          <pc:sldMk cId="1552505949" sldId="271"/>
        </pc:sldMkLst>
      </pc:sldChg>
      <pc:sldChg chg="del">
        <pc:chgData name="Matthew Crews" userId="2a34bf72450447bd" providerId="LiveId" clId="{528D9262-DD15-43D7-835E-3804A15C87DC}" dt="2021-07-29T14:53:16.422" v="1" actId="47"/>
        <pc:sldMkLst>
          <pc:docMk/>
          <pc:sldMk cId="3387637562" sldId="272"/>
        </pc:sldMkLst>
      </pc:sldChg>
      <pc:sldChg chg="del">
        <pc:chgData name="Matthew Crews" userId="2a34bf72450447bd" providerId="LiveId" clId="{528D9262-DD15-43D7-835E-3804A15C87DC}" dt="2021-07-29T14:53:16.422" v="1" actId="47"/>
        <pc:sldMkLst>
          <pc:docMk/>
          <pc:sldMk cId="2402201920" sldId="273"/>
        </pc:sldMkLst>
      </pc:sldChg>
      <pc:sldChg chg="del">
        <pc:chgData name="Matthew Crews" userId="2a34bf72450447bd" providerId="LiveId" clId="{528D9262-DD15-43D7-835E-3804A15C87DC}" dt="2021-07-29T14:53:16.422" v="1" actId="47"/>
        <pc:sldMkLst>
          <pc:docMk/>
          <pc:sldMk cId="2191142605" sldId="275"/>
        </pc:sldMkLst>
      </pc:sldChg>
      <pc:sldChg chg="del">
        <pc:chgData name="Matthew Crews" userId="2a34bf72450447bd" providerId="LiveId" clId="{528D9262-DD15-43D7-835E-3804A15C87DC}" dt="2021-07-29T14:53:16.422" v="1" actId="47"/>
        <pc:sldMkLst>
          <pc:docMk/>
          <pc:sldMk cId="650461553" sldId="276"/>
        </pc:sldMkLst>
      </pc:sldChg>
      <pc:sldChg chg="del">
        <pc:chgData name="Matthew Crews" userId="2a34bf72450447bd" providerId="LiveId" clId="{528D9262-DD15-43D7-835E-3804A15C87DC}" dt="2021-07-29T14:53:16.422" v="1" actId="47"/>
        <pc:sldMkLst>
          <pc:docMk/>
          <pc:sldMk cId="3042733132" sldId="278"/>
        </pc:sldMkLst>
      </pc:sldChg>
      <pc:sldChg chg="del">
        <pc:chgData name="Matthew Crews" userId="2a34bf72450447bd" providerId="LiveId" clId="{528D9262-DD15-43D7-835E-3804A15C87DC}" dt="2021-07-29T14:53:16.422" v="1" actId="47"/>
        <pc:sldMkLst>
          <pc:docMk/>
          <pc:sldMk cId="3736431467" sldId="297"/>
        </pc:sldMkLst>
      </pc:sldChg>
      <pc:sldChg chg="del">
        <pc:chgData name="Matthew Crews" userId="2a34bf72450447bd" providerId="LiveId" clId="{528D9262-DD15-43D7-835E-3804A15C87DC}" dt="2021-07-29T14:53:16.422" v="1" actId="47"/>
        <pc:sldMkLst>
          <pc:docMk/>
          <pc:sldMk cId="1649245548" sldId="332"/>
        </pc:sldMkLst>
      </pc:sldChg>
      <pc:sldChg chg="del">
        <pc:chgData name="Matthew Crews" userId="2a34bf72450447bd" providerId="LiveId" clId="{528D9262-DD15-43D7-835E-3804A15C87DC}" dt="2021-07-29T07:53:58.455" v="0" actId="2696"/>
        <pc:sldMkLst>
          <pc:docMk/>
          <pc:sldMk cId="2701706948" sldId="347"/>
        </pc:sldMkLst>
      </pc:sldChg>
      <pc:sldChg chg="addSp delSp modSp new mod modClrScheme chgLayout">
        <pc:chgData name="Matthew Crews" userId="2a34bf72450447bd" providerId="LiveId" clId="{528D9262-DD15-43D7-835E-3804A15C87DC}" dt="2021-07-29T15:18:01.486" v="41" actId="404"/>
        <pc:sldMkLst>
          <pc:docMk/>
          <pc:sldMk cId="2637075430" sldId="351"/>
        </pc:sldMkLst>
        <pc:spChg chg="add mod">
          <ac:chgData name="Matthew Crews" userId="2a34bf72450447bd" providerId="LiveId" clId="{528D9262-DD15-43D7-835E-3804A15C87DC}" dt="2021-07-29T15:18:01.486" v="41" actId="404"/>
          <ac:spMkLst>
            <pc:docMk/>
            <pc:sldMk cId="2637075430" sldId="351"/>
            <ac:spMk id="2" creationId="{05C2B7A0-4DF8-4255-AAD4-0C3673D691E0}"/>
          </ac:spMkLst>
        </pc:spChg>
        <pc:spChg chg="add del mod">
          <ac:chgData name="Matthew Crews" userId="2a34bf72450447bd" providerId="LiveId" clId="{528D9262-DD15-43D7-835E-3804A15C87DC}" dt="2021-07-29T15:15:13.600" v="18" actId="478"/>
          <ac:spMkLst>
            <pc:docMk/>
            <pc:sldMk cId="2637075430" sldId="351"/>
            <ac:spMk id="3" creationId="{2D89450C-12B0-4907-A48F-BD47A622A053}"/>
          </ac:spMkLst>
        </pc:spChg>
        <pc:picChg chg="add mod">
          <ac:chgData name="Matthew Crews" userId="2a34bf72450447bd" providerId="LiveId" clId="{528D9262-DD15-43D7-835E-3804A15C87DC}" dt="2021-07-29T15:17:56.517" v="38" actId="1076"/>
          <ac:picMkLst>
            <pc:docMk/>
            <pc:sldMk cId="2637075430" sldId="351"/>
            <ac:picMk id="5" creationId="{BA910C49-5149-46EF-97B2-849D0BC0691D}"/>
          </ac:picMkLst>
        </pc:picChg>
      </pc:sldChg>
      <pc:sldMasterChg chg="delSldLayout">
        <pc:chgData name="Matthew Crews" userId="2a34bf72450447bd" providerId="LiveId" clId="{528D9262-DD15-43D7-835E-3804A15C87DC}" dt="2021-07-29T14:53:16.422" v="1" actId="47"/>
        <pc:sldMasterMkLst>
          <pc:docMk/>
          <pc:sldMasterMk cId="658044255" sldId="2147483661"/>
        </pc:sldMasterMkLst>
        <pc:sldLayoutChg chg="del">
          <pc:chgData name="Matthew Crews" userId="2a34bf72450447bd" providerId="LiveId" clId="{528D9262-DD15-43D7-835E-3804A15C87DC}" dt="2021-07-29T14:53:16.422" v="1" actId="47"/>
          <pc:sldLayoutMkLst>
            <pc:docMk/>
            <pc:sldMasterMk cId="658044255" sldId="2147483661"/>
            <pc:sldLayoutMk cId="3343021643" sldId="2147483715"/>
          </pc:sldLayoutMkLst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176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53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2021-07-29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2021-07-29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1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en-US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2021-07-29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2021-07-29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2021-07-29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2021-07-29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2021-07-29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2021-07-29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2021-07-29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2021-07-29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jpeg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tinyurl.com/3j7963a9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mailto:matthewcrews@gmail.com" TargetMode="External"/><Relationship Id="rId2" Type="http://schemas.openxmlformats.org/officeDocument/2006/relationships/hyperlink" Target="https://tinyurl.com/3j7963a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&#10;&#10;Description automatically generated with low confidence">
            <a:extLst>
              <a:ext uri="{FF2B5EF4-FFF2-40B4-BE49-F238E27FC236}">
                <a16:creationId xmlns:a16="http://schemas.microsoft.com/office/drawing/2014/main" id="{67F3FC2C-9192-41E1-B956-E5D103F1D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5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0" name="Picture 4" descr="Black woman with pupils in classroom">
            <a:extLst>
              <a:ext uri="{FF2B5EF4-FFF2-40B4-BE49-F238E27FC236}">
                <a16:creationId xmlns:a16="http://schemas.microsoft.com/office/drawing/2014/main" id="{C125935B-B1A9-4CB1-80E7-637635D20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6" r="-1" b="242"/>
          <a:stretch/>
        </p:blipFill>
        <p:spPr bwMode="auto">
          <a:xfrm>
            <a:off x="20" y="10"/>
            <a:ext cx="1219167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4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Black woman with pupils in classroom">
            <a:extLst>
              <a:ext uri="{FF2B5EF4-FFF2-40B4-BE49-F238E27FC236}">
                <a16:creationId xmlns:a16="http://schemas.microsoft.com/office/drawing/2014/main" id="{C125935B-B1A9-4CB1-80E7-637635D20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6" r="-1" b="242"/>
          <a:stretch/>
        </p:blipFill>
        <p:spPr bwMode="auto">
          <a:xfrm>
            <a:off x="20" y="10"/>
            <a:ext cx="12191675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8D7B06-4570-427A-9B7D-C6F932EF6452}"/>
              </a:ext>
            </a:extLst>
          </p:cNvPr>
          <p:cNvSpPr txBox="1"/>
          <p:nvPr/>
        </p:nvSpPr>
        <p:spPr>
          <a:xfrm>
            <a:off x="955122" y="2921168"/>
            <a:ext cx="1028146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What is Mathematical Planning?</a:t>
            </a:r>
          </a:p>
        </p:txBody>
      </p:sp>
    </p:spTree>
    <p:extLst>
      <p:ext uri="{BB962C8B-B14F-4D97-AF65-F5344CB8AC3E}">
        <p14:creationId xmlns:p14="http://schemas.microsoft.com/office/powerpoint/2010/main" val="86235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B71A7-7202-4B0F-9DFE-E50F7FB72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is Mathematical Planning?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8DBCF-460C-46AF-B614-87BEB50647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mathematical discipline of finding the values for a set of decisions which achieve the best possible outcome given a quantifiable objective and constraints to be adhered to</a:t>
            </a:r>
          </a:p>
        </p:txBody>
      </p:sp>
    </p:spTree>
    <p:extLst>
      <p:ext uri="{BB962C8B-B14F-4D97-AF65-F5344CB8AC3E}">
        <p14:creationId xmlns:p14="http://schemas.microsoft.com/office/powerpoint/2010/main" val="417294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E86809-8013-4EA1-83A1-0CA9A7BBB1C1}"/>
              </a:ext>
            </a:extLst>
          </p:cNvPr>
          <p:cNvSpPr txBox="1"/>
          <p:nvPr/>
        </p:nvSpPr>
        <p:spPr>
          <a:xfrm>
            <a:off x="5401739" y="2921168"/>
            <a:ext cx="1388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or…</a:t>
            </a:r>
          </a:p>
        </p:txBody>
      </p:sp>
    </p:spTree>
    <p:extLst>
      <p:ext uri="{BB962C8B-B14F-4D97-AF65-F5344CB8AC3E}">
        <p14:creationId xmlns:p14="http://schemas.microsoft.com/office/powerpoint/2010/main" val="270023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E86809-8013-4EA1-83A1-0CA9A7BBB1C1}"/>
              </a:ext>
            </a:extLst>
          </p:cNvPr>
          <p:cNvSpPr txBox="1"/>
          <p:nvPr/>
        </p:nvSpPr>
        <p:spPr>
          <a:xfrm>
            <a:off x="2790351" y="2459504"/>
            <a:ext cx="66112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The Mathematics of </a:t>
            </a:r>
          </a:p>
          <a:p>
            <a:pPr algn="ctr"/>
            <a:r>
              <a:rPr lang="en-US" sz="6000" dirty="0"/>
              <a:t>caring for people</a:t>
            </a:r>
          </a:p>
        </p:txBody>
      </p:sp>
    </p:spTree>
    <p:extLst>
      <p:ext uri="{BB962C8B-B14F-4D97-AF65-F5344CB8AC3E}">
        <p14:creationId xmlns:p14="http://schemas.microsoft.com/office/powerpoint/2010/main" val="236647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4338" name="Picture 2" descr="Sheep">
            <a:extLst>
              <a:ext uri="{FF2B5EF4-FFF2-40B4-BE49-F238E27FC236}">
                <a16:creationId xmlns:a16="http://schemas.microsoft.com/office/drawing/2014/main" id="{5A6B920C-25FA-4AB9-BB50-B151101EB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" b="1293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Sheep">
            <a:extLst>
              <a:ext uri="{FF2B5EF4-FFF2-40B4-BE49-F238E27FC236}">
                <a16:creationId xmlns:a16="http://schemas.microsoft.com/office/drawing/2014/main" id="{5A6B920C-25FA-4AB9-BB50-B151101EB4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0" b="12930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1A92726-70E7-4215-928E-CADAEA13044D}"/>
              </a:ext>
            </a:extLst>
          </p:cNvPr>
          <p:cNvSpPr txBox="1"/>
          <p:nvPr/>
        </p:nvSpPr>
        <p:spPr>
          <a:xfrm>
            <a:off x="2222888" y="2459504"/>
            <a:ext cx="77462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/>
              <a:t>How do we do</a:t>
            </a:r>
          </a:p>
          <a:p>
            <a:pPr algn="ctr"/>
            <a:r>
              <a:rPr lang="en-US" sz="6000" dirty="0"/>
              <a:t>Mathematical Planning?</a:t>
            </a:r>
          </a:p>
        </p:txBody>
      </p:sp>
    </p:spTree>
    <p:extLst>
      <p:ext uri="{BB962C8B-B14F-4D97-AF65-F5344CB8AC3E}">
        <p14:creationId xmlns:p14="http://schemas.microsoft.com/office/powerpoint/2010/main" val="692865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A10C4-669B-4E39-A0D1-A2CCEFEFF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Planning Workflow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CEEA2F3-C39D-44B9-BF9A-377948255C43}"/>
              </a:ext>
            </a:extLst>
          </p:cNvPr>
          <p:cNvSpPr/>
          <p:nvPr/>
        </p:nvSpPr>
        <p:spPr>
          <a:xfrm>
            <a:off x="1603376" y="2984499"/>
            <a:ext cx="2403475" cy="1247775"/>
          </a:xfrm>
          <a:prstGeom prst="round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Build a Model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6681E69-2257-491F-BD91-AF4E9045CC3A}"/>
              </a:ext>
            </a:extLst>
          </p:cNvPr>
          <p:cNvSpPr/>
          <p:nvPr/>
        </p:nvSpPr>
        <p:spPr>
          <a:xfrm>
            <a:off x="4894262" y="2984500"/>
            <a:ext cx="2403475" cy="1247775"/>
          </a:xfrm>
          <a:prstGeom prst="round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Submit Model to a Solver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3789B65-6C01-4491-8D1B-7A24E07E08B7}"/>
              </a:ext>
            </a:extLst>
          </p:cNvPr>
          <p:cNvSpPr/>
          <p:nvPr/>
        </p:nvSpPr>
        <p:spPr>
          <a:xfrm>
            <a:off x="8185149" y="2984500"/>
            <a:ext cx="2403475" cy="1247775"/>
          </a:xfrm>
          <a:prstGeom prst="round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Extract Decision Results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FBE4E6-4B2B-4238-B221-0A11FF0D698D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4006851" y="3608387"/>
            <a:ext cx="887411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C1F525B-0E3F-41A9-AE9B-FB1CC32A9E93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7297737" y="3608388"/>
            <a:ext cx="887412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33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43DB2-B6C9-456A-A586-106ABB40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34FABA-5E30-4579-A9BD-CC67C9A6CE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Sets</a:t>
            </a:r>
            <a:r>
              <a:rPr lang="en-US" dirty="0"/>
              <a:t> : How your data is organized</a:t>
            </a:r>
          </a:p>
          <a:p>
            <a:pPr lvl="1"/>
            <a:r>
              <a:rPr lang="en-US" dirty="0"/>
              <a:t>Cities, Products, Time Periods, …</a:t>
            </a:r>
          </a:p>
          <a:p>
            <a:r>
              <a:rPr lang="en-US" b="1" dirty="0"/>
              <a:t>Parameters</a:t>
            </a:r>
            <a:r>
              <a:rPr lang="en-US" dirty="0"/>
              <a:t> : The data which drives the model</a:t>
            </a:r>
          </a:p>
          <a:p>
            <a:pPr lvl="1"/>
            <a:r>
              <a:rPr lang="en-US" dirty="0"/>
              <a:t>Capacities, Demands, Production Rates, …</a:t>
            </a:r>
          </a:p>
          <a:p>
            <a:r>
              <a:rPr lang="en-US" b="1" dirty="0"/>
              <a:t>Decisions</a:t>
            </a:r>
            <a:r>
              <a:rPr lang="en-US" dirty="0"/>
              <a:t> : The variables that can be adjusted</a:t>
            </a:r>
          </a:p>
          <a:p>
            <a:pPr lvl="1"/>
            <a:r>
              <a:rPr lang="en-US" dirty="0"/>
              <a:t>Number of people to assign, amount of money to invest, …</a:t>
            </a:r>
          </a:p>
          <a:p>
            <a:r>
              <a:rPr lang="en-US" b="1" dirty="0"/>
              <a:t>Constraints</a:t>
            </a:r>
            <a:r>
              <a:rPr lang="en-US" dirty="0"/>
              <a:t> : The limits we must obey</a:t>
            </a:r>
          </a:p>
          <a:p>
            <a:pPr lvl="1"/>
            <a:r>
              <a:rPr lang="en-US" dirty="0"/>
              <a:t>Production limits, Budget Limits, Legal Limits, …</a:t>
            </a:r>
          </a:p>
          <a:p>
            <a:r>
              <a:rPr lang="en-US" b="1" dirty="0"/>
              <a:t>Objective</a:t>
            </a:r>
            <a:r>
              <a:rPr lang="en-US" dirty="0"/>
              <a:t>: How we measure success</a:t>
            </a:r>
          </a:p>
          <a:p>
            <a:pPr lvl="1"/>
            <a:r>
              <a:rPr lang="en-US" dirty="0"/>
              <a:t>Maximize Profit, Minimize Cost, Minimize Waste, …</a:t>
            </a:r>
          </a:p>
        </p:txBody>
      </p:sp>
    </p:spTree>
    <p:extLst>
      <p:ext uri="{BB962C8B-B14F-4D97-AF65-F5344CB8AC3E}">
        <p14:creationId xmlns:p14="http://schemas.microsoft.com/office/powerpoint/2010/main" val="2180025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362" name="Picture 2" descr="photo of truss towers">
            <a:extLst>
              <a:ext uri="{FF2B5EF4-FFF2-40B4-BE49-F238E27FC236}">
                <a16:creationId xmlns:a16="http://schemas.microsoft.com/office/drawing/2014/main" id="{0D1FEE91-B426-4023-855C-53AEB9198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89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F81361A8-31D3-8143-8F3F-AC906256F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Intro to Mathematical Planning with F#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Matthew Crews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D54C1A2-0159-4E8C-A476-8B66ED4D37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77673" y="4250692"/>
            <a:ext cx="3637260" cy="335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photo of truss towers">
            <a:extLst>
              <a:ext uri="{FF2B5EF4-FFF2-40B4-BE49-F238E27FC236}">
                <a16:creationId xmlns:a16="http://schemas.microsoft.com/office/drawing/2014/main" id="{0D1FEE91-B426-4023-855C-53AEB9198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0063B7-4CA8-4D74-8287-8C0DF2F08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Generation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53F19-8D97-43F6-817C-ADBDD9986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Sets</a:t>
            </a:r>
            <a:r>
              <a:rPr lang="en-US" dirty="0"/>
              <a:t>: Power Plants and Cities</a:t>
            </a:r>
          </a:p>
          <a:p>
            <a:r>
              <a:rPr lang="en-US" b="1" dirty="0"/>
              <a:t>Parameters</a:t>
            </a:r>
            <a:r>
              <a:rPr lang="en-US" dirty="0"/>
              <a:t>: Cost for Generation, Cost for Transmission, City Power Demand, Generation Capacity</a:t>
            </a:r>
          </a:p>
          <a:p>
            <a:r>
              <a:rPr lang="en-US" b="1" dirty="0"/>
              <a:t>Decisions</a:t>
            </a:r>
            <a:r>
              <a:rPr lang="en-US" dirty="0"/>
              <a:t>: How much power to generate where, how much to transmit</a:t>
            </a:r>
          </a:p>
          <a:p>
            <a:r>
              <a:rPr lang="en-US" b="1" dirty="0"/>
              <a:t>Constraints</a:t>
            </a:r>
            <a:r>
              <a:rPr lang="en-US" dirty="0"/>
              <a:t>: Limits of power generation, cities must be powered</a:t>
            </a:r>
          </a:p>
          <a:p>
            <a:r>
              <a:rPr lang="en-US" b="1" dirty="0"/>
              <a:t>Objective</a:t>
            </a:r>
            <a:r>
              <a:rPr lang="en-US" dirty="0"/>
              <a:t>: Minimize Cost</a:t>
            </a:r>
          </a:p>
        </p:txBody>
      </p:sp>
    </p:spTree>
    <p:extLst>
      <p:ext uri="{BB962C8B-B14F-4D97-AF65-F5344CB8AC3E}">
        <p14:creationId xmlns:p14="http://schemas.microsoft.com/office/powerpoint/2010/main" val="369326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7410" name="Picture 2" descr="bird's photo of cityscape">
            <a:extLst>
              <a:ext uri="{FF2B5EF4-FFF2-40B4-BE49-F238E27FC236}">
                <a16:creationId xmlns:a16="http://schemas.microsoft.com/office/drawing/2014/main" id="{795AEE90-7381-42D5-ABFC-4969812F4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" b="1425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63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bird's photo of cityscape">
            <a:extLst>
              <a:ext uri="{FF2B5EF4-FFF2-40B4-BE49-F238E27FC236}">
                <a16:creationId xmlns:a16="http://schemas.microsoft.com/office/drawing/2014/main" id="{795AEE90-7381-42D5-ABFC-4969812F4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" b="1425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3DB863-A308-48C6-A349-CE13A6E59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799A0-1C79-4C89-8C87-9ADF04782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Sets</a:t>
            </a:r>
            <a:r>
              <a:rPr lang="en-US" dirty="0"/>
              <a:t>: Packages to be shipped, delivery options</a:t>
            </a:r>
          </a:p>
          <a:p>
            <a:r>
              <a:rPr lang="en-US" b="1" dirty="0"/>
              <a:t>Parameters</a:t>
            </a:r>
            <a:r>
              <a:rPr lang="en-US" dirty="0"/>
              <a:t>: Dimensions of packages, capacity of shipping methods</a:t>
            </a:r>
          </a:p>
          <a:p>
            <a:r>
              <a:rPr lang="en-US" b="1" dirty="0"/>
              <a:t>Decisions</a:t>
            </a:r>
            <a:r>
              <a:rPr lang="en-US" dirty="0"/>
              <a:t>: Which method to ship packages</a:t>
            </a:r>
          </a:p>
          <a:p>
            <a:r>
              <a:rPr lang="en-US" b="1" dirty="0"/>
              <a:t>Constraints</a:t>
            </a:r>
            <a:r>
              <a:rPr lang="en-US" dirty="0"/>
              <a:t>: Shipping methods are not overloaded, cost of shipping is not exceeded</a:t>
            </a:r>
          </a:p>
          <a:p>
            <a:r>
              <a:rPr lang="en-US" b="1" dirty="0"/>
              <a:t>Objective</a:t>
            </a:r>
            <a:r>
              <a:rPr lang="en-US" dirty="0"/>
              <a:t>: Maximize On Time Delivery</a:t>
            </a:r>
          </a:p>
        </p:txBody>
      </p:sp>
    </p:spTree>
    <p:extLst>
      <p:ext uri="{BB962C8B-B14F-4D97-AF65-F5344CB8AC3E}">
        <p14:creationId xmlns:p14="http://schemas.microsoft.com/office/powerpoint/2010/main" val="233393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3554" name="Picture 2" descr="soccer stadium">
            <a:extLst>
              <a:ext uri="{FF2B5EF4-FFF2-40B4-BE49-F238E27FC236}">
                <a16:creationId xmlns:a16="http://schemas.microsoft.com/office/drawing/2014/main" id="{76645FEC-C0DC-4C1E-9B9B-F9935B622B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842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13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9460" name="Picture 4" descr="Blue and Yellow Graph on Stock Market Monitor">
            <a:extLst>
              <a:ext uri="{FF2B5EF4-FFF2-40B4-BE49-F238E27FC236}">
                <a16:creationId xmlns:a16="http://schemas.microsoft.com/office/drawing/2014/main" id="{630287E5-458C-4D59-A93E-F76311268A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19" b="15395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24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6628" name="Picture 4" descr="Family Making Breakfast in the Kitchen">
            <a:extLst>
              <a:ext uri="{FF2B5EF4-FFF2-40B4-BE49-F238E27FC236}">
                <a16:creationId xmlns:a16="http://schemas.microsoft.com/office/drawing/2014/main" id="{A1456BF2-7DC8-43B3-8FD0-4A4F41DE13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23" b="7123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28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11FB86-58BB-4D77-8C3B-85E6C8F2821C}"/>
              </a:ext>
            </a:extLst>
          </p:cNvPr>
          <p:cNvSpPr txBox="1"/>
          <p:nvPr/>
        </p:nvSpPr>
        <p:spPr>
          <a:xfrm>
            <a:off x="2423777" y="2293193"/>
            <a:ext cx="734444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dirty="0"/>
              <a:t>Quantifiable Objective</a:t>
            </a:r>
          </a:p>
          <a:p>
            <a:pPr algn="ctr"/>
            <a:r>
              <a:rPr lang="en-US" sz="5400" dirty="0"/>
              <a:t>+ Constraints</a:t>
            </a:r>
          </a:p>
          <a:p>
            <a:pPr algn="ctr"/>
            <a:r>
              <a:rPr lang="en-US" sz="5400" dirty="0"/>
              <a:t>+ Decisions</a:t>
            </a:r>
          </a:p>
          <a:p>
            <a:pPr algn="ctr"/>
            <a:r>
              <a:rPr lang="en-US" sz="5400" dirty="0"/>
              <a:t>= </a:t>
            </a:r>
            <a:r>
              <a:rPr lang="en-US" sz="5400" b="1" dirty="0"/>
              <a:t>Mathematical Planning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4972DD5-A4FE-4EC3-B32B-63F6BA45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time you have a problem with…</a:t>
            </a:r>
          </a:p>
        </p:txBody>
      </p:sp>
    </p:spTree>
    <p:extLst>
      <p:ext uri="{BB962C8B-B14F-4D97-AF65-F5344CB8AC3E}">
        <p14:creationId xmlns:p14="http://schemas.microsoft.com/office/powerpoint/2010/main" val="418898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blue and white plastic bottle">
            <a:extLst>
              <a:ext uri="{FF2B5EF4-FFF2-40B4-BE49-F238E27FC236}">
                <a16:creationId xmlns:a16="http://schemas.microsoft.com/office/drawing/2014/main" id="{BE4A5DE5-B80D-44E0-8A64-8C1685927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80" b="2752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19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lue and white plastic bottle">
            <a:extLst>
              <a:ext uri="{FF2B5EF4-FFF2-40B4-BE49-F238E27FC236}">
                <a16:creationId xmlns:a16="http://schemas.microsoft.com/office/drawing/2014/main" id="{BE4A5DE5-B80D-44E0-8A64-8C1685927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80" b="2752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32E15A3-3BC2-4A4B-BDD8-A75C5935E33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Vaccine Distribution Problem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EE28C47-D02B-4632-A046-7AC16C72B60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need to assign Trucks to carry vaccines to Cities</a:t>
            </a:r>
          </a:p>
          <a:p>
            <a:r>
              <a:rPr lang="en-US" dirty="0"/>
              <a:t>Each City has a different vaccine demand</a:t>
            </a:r>
          </a:p>
          <a:p>
            <a:r>
              <a:rPr lang="en-US" dirty="0"/>
              <a:t>Each Truck has a different capacity</a:t>
            </a:r>
          </a:p>
          <a:p>
            <a:r>
              <a:rPr lang="en-US" dirty="0"/>
              <a:t>There is a different cost for each Truck going to each City</a:t>
            </a:r>
          </a:p>
          <a:p>
            <a:r>
              <a:rPr lang="en-US" dirty="0"/>
              <a:t>We want the minimum cost plan</a:t>
            </a:r>
          </a:p>
        </p:txBody>
      </p:sp>
    </p:spTree>
    <p:extLst>
      <p:ext uri="{BB962C8B-B14F-4D97-AF65-F5344CB8AC3E}">
        <p14:creationId xmlns:p14="http://schemas.microsoft.com/office/powerpoint/2010/main" val="64822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trucks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// list&lt;string&gt;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TruckA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TruckB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"; </a:t>
            </a:r>
            <a:r>
              <a:rPr lang="en-US" dirty="0">
                <a:solidFill>
                  <a:srgbClr val="A31515"/>
                </a:solidFill>
              </a:rPr>
              <a:t>…</a:t>
            </a:r>
            <a:r>
              <a:rPr lang="en-US" dirty="0">
                <a:solidFill>
                  <a:srgbClr val="000000"/>
                </a:solidFill>
              </a:rPr>
              <a:t>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TruckG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// list&lt;string&gt;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"Portland"</a:t>
            </a:r>
            <a:r>
              <a:rPr lang="en-US" dirty="0">
                <a:solidFill>
                  <a:srgbClr val="000000"/>
                </a:solidFill>
              </a:rPr>
              <a:t>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"Seattle"</a:t>
            </a:r>
            <a:r>
              <a:rPr lang="en-US" dirty="0">
                <a:solidFill>
                  <a:srgbClr val="000000"/>
                </a:solidFill>
              </a:rPr>
              <a:t>;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"Los Angeles"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demand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IDictionary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&lt;string, float&gt;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"Portland"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10_000.0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  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"Seattle"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15_000.0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  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"Los Angeles"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18_000.0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30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3F81F3-FA47-4E6C-8CEF-C72C62E8B73C}"/>
              </a:ext>
            </a:extLst>
          </p:cNvPr>
          <p:cNvSpPr txBox="1"/>
          <p:nvPr/>
        </p:nvSpPr>
        <p:spPr>
          <a:xfrm>
            <a:off x="2779387" y="2767280"/>
            <a:ext cx="66332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3 Big Questions</a:t>
            </a:r>
          </a:p>
        </p:txBody>
      </p:sp>
    </p:spTree>
    <p:extLst>
      <p:ext uri="{BB962C8B-B14F-4D97-AF65-F5344CB8AC3E}">
        <p14:creationId xmlns:p14="http://schemas.microsoft.com/office/powerpoint/2010/main" val="21559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12192000" cy="5032376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capacity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IDictionary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&lt;string, float&gt;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TruckA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7_000.0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  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TruckB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9_000.0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  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costs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IDictionary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&lt;(string * string), float&gt;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"Portland"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TruckA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12_000.0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 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"Portland"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TruckB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13_000.0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   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10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assignment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IDictionary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&lt;(string * string), Decision&gt;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DecisionBuilder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"Assign"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trucks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Boolean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|&gt;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71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 lnSpcReduction="10000"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truckAssignedOnceConstraints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// seq&lt;Constraint&gt;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ConstraintBuilder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SingleAssignment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trucks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totalAssignments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.sum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 assignment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totalAssignments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&lt;==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1.0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2044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cityDemandMetConstraints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// seq&lt;Constraint&gt;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ConstraintBuilder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CityDemand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totalSupply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.sum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trucks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capacity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assignment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totalSupply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&gt;==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demand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5676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objectiveFunction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// LinearExpression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.sum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do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trucks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costs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assignment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objective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// Objective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Objective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.create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MinimizeCost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Minimize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objectiveFunction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14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// Model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.create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objective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|&gt;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.addConstraints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truckAssignedOnceConstraints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|&gt;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.addConstraints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cityDemandMetConstraints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result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SolveResult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Solver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.solve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Settings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.basic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model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456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 descr="fireworks display">
            <a:extLst>
              <a:ext uri="{FF2B5EF4-FFF2-40B4-BE49-F238E27FC236}">
                <a16:creationId xmlns:a16="http://schemas.microsoft.com/office/drawing/2014/main" id="{70F01378-DD1A-4A03-900C-57F223F383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48" b="991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07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hort-coated black dog sitting">
            <a:extLst>
              <a:ext uri="{FF2B5EF4-FFF2-40B4-BE49-F238E27FC236}">
                <a16:creationId xmlns:a16="http://schemas.microsoft.com/office/drawing/2014/main" id="{7F003254-B73C-4CC7-8A05-8A09E2A72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1" b="7868"/>
          <a:stretch/>
        </p:blipFill>
        <p:spPr bwMode="auto">
          <a:xfrm>
            <a:off x="0" y="0"/>
            <a:ext cx="121965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76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hort-coated black dog sitting">
            <a:extLst>
              <a:ext uri="{FF2B5EF4-FFF2-40B4-BE49-F238E27FC236}">
                <a16:creationId xmlns:a16="http://schemas.microsoft.com/office/drawing/2014/main" id="{7F003254-B73C-4CC7-8A05-8A09E2A72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1" b="7868"/>
          <a:stretch/>
        </p:blipFill>
        <p:spPr bwMode="auto">
          <a:xfrm>
            <a:off x="0" y="0"/>
            <a:ext cx="121965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8C6C56-00C5-45E4-BC29-68E952283F45}"/>
              </a:ext>
            </a:extLst>
          </p:cNvPr>
          <p:cNvSpPr txBox="1"/>
          <p:nvPr/>
        </p:nvSpPr>
        <p:spPr>
          <a:xfrm>
            <a:off x="3462811" y="2767280"/>
            <a:ext cx="52663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But why F#?</a:t>
            </a:r>
          </a:p>
        </p:txBody>
      </p:sp>
    </p:spTree>
    <p:extLst>
      <p:ext uri="{BB962C8B-B14F-4D97-AF65-F5344CB8AC3E}">
        <p14:creationId xmlns:p14="http://schemas.microsoft.com/office/powerpoint/2010/main" val="156288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nvisible, Man, Top Hat">
            <a:extLst>
              <a:ext uri="{FF2B5EF4-FFF2-40B4-BE49-F238E27FC236}">
                <a16:creationId xmlns:a16="http://schemas.microsoft.com/office/drawing/2014/main" id="{65F7FA15-EF1A-4FB2-8367-1743CCBFE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337" y="0"/>
            <a:ext cx="45053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729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cused young African American male freelancer with dreadlocks in formal wear drinking coffee in street cafe and scratching head while reading report on laptop">
            <a:extLst>
              <a:ext uri="{FF2B5EF4-FFF2-40B4-BE49-F238E27FC236}">
                <a16:creationId xmlns:a16="http://schemas.microsoft.com/office/drawing/2014/main" id="{EC383640-FDB2-4D35-9E9D-572E6DF5C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5" r="37848"/>
          <a:stretch/>
        </p:blipFill>
        <p:spPr bwMode="auto">
          <a:xfrm>
            <a:off x="192528" y="171716"/>
            <a:ext cx="3793268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man wearing black jacket sitting on gray rock and using binoculrs">
            <a:extLst>
              <a:ext uri="{FF2B5EF4-FFF2-40B4-BE49-F238E27FC236}">
                <a16:creationId xmlns:a16="http://schemas.microsoft.com/office/drawing/2014/main" id="{37BE5B4C-9F02-4A45-BE79-E12B3D24F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5" r="37854"/>
          <a:stretch/>
        </p:blipFill>
        <p:spPr bwMode="auto">
          <a:xfrm>
            <a:off x="4184538" y="171716"/>
            <a:ext cx="3822924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ite printer paper on white table">
            <a:extLst>
              <a:ext uri="{FF2B5EF4-FFF2-40B4-BE49-F238E27FC236}">
                <a16:creationId xmlns:a16="http://schemas.microsoft.com/office/drawing/2014/main" id="{AF19747A-436E-4781-9131-03C316D9A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7" r="36666" b="-1"/>
          <a:stretch/>
        </p:blipFill>
        <p:spPr bwMode="auto">
          <a:xfrm>
            <a:off x="8188032" y="171716"/>
            <a:ext cx="3799007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80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CC60C5-4003-420A-BDF1-15885A32B1A2}"/>
              </a:ext>
            </a:extLst>
          </p:cNvPr>
          <p:cNvSpPr txBox="1"/>
          <p:nvPr/>
        </p:nvSpPr>
        <p:spPr>
          <a:xfrm>
            <a:off x="1958649" y="2767275"/>
            <a:ext cx="82747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Two new features…</a:t>
            </a:r>
          </a:p>
        </p:txBody>
      </p:sp>
      <p:pic>
        <p:nvPicPr>
          <p:cNvPr id="6148" name="Picture 4" descr="gray and yellow measures">
            <a:extLst>
              <a:ext uri="{FF2B5EF4-FFF2-40B4-BE49-F238E27FC236}">
                <a16:creationId xmlns:a16="http://schemas.microsoft.com/office/drawing/2014/main" id="{3FC44AA1-E4A4-490D-A6F1-36D1D63F31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334"/>
          <a:stretch/>
        </p:blipFill>
        <p:spPr bwMode="auto">
          <a:xfrm>
            <a:off x="6030996" y="10"/>
            <a:ext cx="6095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llustration of smartphone application screenshots">
            <a:extLst>
              <a:ext uri="{FF2B5EF4-FFF2-40B4-BE49-F238E27FC236}">
                <a16:creationId xmlns:a16="http://schemas.microsoft.com/office/drawing/2014/main" id="{3163CD09-A12E-42D7-8F97-6FD3AE9645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7" r="27519" b="-1"/>
          <a:stretch/>
        </p:blipFill>
        <p:spPr bwMode="auto">
          <a:xfrm>
            <a:off x="-1" y="10"/>
            <a:ext cx="60960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81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Modeling and Units of Measure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Truck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Truck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of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string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[&lt;Measure&gt;]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Dose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[&lt;Measure&gt;]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Crate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[&lt;Measure&gt;]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USD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[&lt;Measure&gt;]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Load</a:t>
            </a:r>
            <a:endParaRPr lang="en-US" b="0" dirty="0">
              <a:solidFill>
                <a:srgbClr val="267F99"/>
              </a:solidFill>
              <a:effectLst/>
              <a:latin typeface="Consolas" panose="020B0609020204030204" pitchFamily="49" charset="0"/>
            </a:endParaRPr>
          </a:p>
          <a:p>
            <a:endParaRPr lang="en-US" dirty="0">
              <a:solidFill>
                <a:srgbClr val="267F99"/>
              </a:solidFill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trucks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// list&lt;Truck&gt;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[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Truck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TruckA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Truck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TruckB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"; </a:t>
            </a:r>
            <a:r>
              <a:rPr lang="en-US" dirty="0">
                <a:solidFill>
                  <a:srgbClr val="A31515"/>
                </a:solidFill>
              </a:rPr>
              <a:t>…</a:t>
            </a:r>
            <a:r>
              <a:rPr lang="en-US" dirty="0">
                <a:solidFill>
                  <a:srgbClr val="000000"/>
                </a:solidFill>
              </a:rPr>
              <a:t>;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Truck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TruckG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// list&lt;City&gt;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	[</a:t>
            </a:r>
            <a:r>
              <a:rPr lang="en-US" dirty="0">
                <a:solidFill>
                  <a:srgbClr val="098658"/>
                </a:solidFill>
              </a:rPr>
              <a:t>City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"Portland"</a:t>
            </a:r>
            <a:r>
              <a:rPr lang="en-US" dirty="0">
                <a:solidFill>
                  <a:srgbClr val="000000"/>
                </a:solidFill>
              </a:rPr>
              <a:t>; </a:t>
            </a:r>
            <a:r>
              <a:rPr lang="en-US" dirty="0">
                <a:solidFill>
                  <a:srgbClr val="098658"/>
                </a:solidFill>
              </a:rPr>
              <a:t>City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"Seattle"</a:t>
            </a:r>
            <a:r>
              <a:rPr lang="en-US" dirty="0">
                <a:solidFill>
                  <a:srgbClr val="000000"/>
                </a:solidFill>
              </a:rPr>
              <a:t>; </a:t>
            </a:r>
            <a:r>
              <a:rPr lang="en-US" dirty="0">
                <a:solidFill>
                  <a:srgbClr val="098658"/>
                </a:solidFill>
              </a:rPr>
              <a:t>City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"Los Angeles"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01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Modeling and Units of Measure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demand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b="0" dirty="0" err="1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IDictionary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&lt;City, float&lt;Dose&gt;&gt;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"Portland"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10_000.0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Dose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…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capacity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b="0" dirty="0" err="1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IDictionary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&lt;Truck, float&lt;Crate/Load&gt;&gt;&gt;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Truck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TruckA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7_000.0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Crate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…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98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Modeling and Units of Measure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costs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b="0" dirty="0" err="1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IDictionary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&lt;(City * Truck), float&lt;USD/Load&gt;&gt;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City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"Portland"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Truck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TruckA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),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12_000.0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…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endParaRPr lang="en-US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assignment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// </a:t>
            </a:r>
            <a:r>
              <a:rPr lang="en-US" b="0" dirty="0" err="1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IDictionary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&lt;(Truck * City), Decision&lt;Load&gt;&gt;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DecisionBuilder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Load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"Assign"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trucks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do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cities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Boolean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|&gt;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dict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07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cityDemandMetConstraints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// seq&lt;Constraint&gt;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ConstraintBuilder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CityDemand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totalSupply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.sum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trucks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capacity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assignment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1080"/>
                </a:solidFill>
              </a:rPr>
              <a:t>c, 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totalSupply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&gt;==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demand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Error Appears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7FAC14-665B-46E8-9EDA-8E4B1DFD1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0" y="1752600"/>
            <a:ext cx="5103043" cy="2946400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464BFEA-8028-4B0E-9075-887A89DDBD2E}"/>
              </a:ext>
            </a:extLst>
          </p:cNvPr>
          <p:cNvSpPr/>
          <p:nvPr/>
        </p:nvSpPr>
        <p:spPr>
          <a:xfrm>
            <a:off x="7677620" y="5289257"/>
            <a:ext cx="233463" cy="76493"/>
          </a:xfrm>
          <a:custGeom>
            <a:avLst/>
            <a:gdLst>
              <a:gd name="connsiteX0" fmla="*/ 0 w 771727"/>
              <a:gd name="connsiteY0" fmla="*/ 136376 h 162421"/>
              <a:gd name="connsiteX1" fmla="*/ 304800 w 771727"/>
              <a:gd name="connsiteY1" fmla="*/ 189 h 162421"/>
              <a:gd name="connsiteX2" fmla="*/ 531778 w 771727"/>
              <a:gd name="connsiteY2" fmla="*/ 162317 h 162421"/>
              <a:gd name="connsiteX3" fmla="*/ 771727 w 771727"/>
              <a:gd name="connsiteY3" fmla="*/ 19644 h 16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727" h="162421">
                <a:moveTo>
                  <a:pt x="0" y="136376"/>
                </a:moveTo>
                <a:cubicBezTo>
                  <a:pt x="108085" y="66120"/>
                  <a:pt x="216170" y="-4135"/>
                  <a:pt x="304800" y="189"/>
                </a:cubicBezTo>
                <a:cubicBezTo>
                  <a:pt x="393430" y="4512"/>
                  <a:pt x="453957" y="159075"/>
                  <a:pt x="531778" y="162317"/>
                </a:cubicBezTo>
                <a:cubicBezTo>
                  <a:pt x="609599" y="165559"/>
                  <a:pt x="690663" y="92601"/>
                  <a:pt x="771727" y="1964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054FD54-43E5-4BDA-BC6E-8A060FD526AE}"/>
              </a:ext>
            </a:extLst>
          </p:cNvPr>
          <p:cNvSpPr/>
          <p:nvPr/>
        </p:nvSpPr>
        <p:spPr>
          <a:xfrm>
            <a:off x="8261820" y="5289257"/>
            <a:ext cx="233463" cy="76493"/>
          </a:xfrm>
          <a:custGeom>
            <a:avLst/>
            <a:gdLst>
              <a:gd name="connsiteX0" fmla="*/ 0 w 771727"/>
              <a:gd name="connsiteY0" fmla="*/ 136376 h 162421"/>
              <a:gd name="connsiteX1" fmla="*/ 304800 w 771727"/>
              <a:gd name="connsiteY1" fmla="*/ 189 h 162421"/>
              <a:gd name="connsiteX2" fmla="*/ 531778 w 771727"/>
              <a:gd name="connsiteY2" fmla="*/ 162317 h 162421"/>
              <a:gd name="connsiteX3" fmla="*/ 771727 w 771727"/>
              <a:gd name="connsiteY3" fmla="*/ 19644 h 16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727" h="162421">
                <a:moveTo>
                  <a:pt x="0" y="136376"/>
                </a:moveTo>
                <a:cubicBezTo>
                  <a:pt x="108085" y="66120"/>
                  <a:pt x="216170" y="-4135"/>
                  <a:pt x="304800" y="189"/>
                </a:cubicBezTo>
                <a:cubicBezTo>
                  <a:pt x="393430" y="4512"/>
                  <a:pt x="453957" y="159075"/>
                  <a:pt x="531778" y="162317"/>
                </a:cubicBezTo>
                <a:cubicBezTo>
                  <a:pt x="609599" y="165559"/>
                  <a:pt x="690663" y="92601"/>
                  <a:pt x="771727" y="1964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45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Error Appears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cityDemandMetConstraints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// seq&lt;Constraint&gt;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ConstraintBuilder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CityDemand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totalSupply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.sum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trucks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capacity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assignment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1080"/>
                </a:solidFill>
              </a:rPr>
              <a:t> ,  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totalSupply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&gt;==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demand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464BFEA-8028-4B0E-9075-887A89DDBD2E}"/>
              </a:ext>
            </a:extLst>
          </p:cNvPr>
          <p:cNvSpPr/>
          <p:nvPr/>
        </p:nvSpPr>
        <p:spPr>
          <a:xfrm>
            <a:off x="7677620" y="5289257"/>
            <a:ext cx="233463" cy="76493"/>
          </a:xfrm>
          <a:custGeom>
            <a:avLst/>
            <a:gdLst>
              <a:gd name="connsiteX0" fmla="*/ 0 w 771727"/>
              <a:gd name="connsiteY0" fmla="*/ 136376 h 162421"/>
              <a:gd name="connsiteX1" fmla="*/ 304800 w 771727"/>
              <a:gd name="connsiteY1" fmla="*/ 189 h 162421"/>
              <a:gd name="connsiteX2" fmla="*/ 531778 w 771727"/>
              <a:gd name="connsiteY2" fmla="*/ 162317 h 162421"/>
              <a:gd name="connsiteX3" fmla="*/ 771727 w 771727"/>
              <a:gd name="connsiteY3" fmla="*/ 19644 h 16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727" h="162421">
                <a:moveTo>
                  <a:pt x="0" y="136376"/>
                </a:moveTo>
                <a:cubicBezTo>
                  <a:pt x="108085" y="66120"/>
                  <a:pt x="216170" y="-4135"/>
                  <a:pt x="304800" y="189"/>
                </a:cubicBezTo>
                <a:cubicBezTo>
                  <a:pt x="393430" y="4512"/>
                  <a:pt x="453957" y="159075"/>
                  <a:pt x="531778" y="162317"/>
                </a:cubicBezTo>
                <a:cubicBezTo>
                  <a:pt x="609599" y="165559"/>
                  <a:pt x="690663" y="92601"/>
                  <a:pt x="771727" y="1964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054FD54-43E5-4BDA-BC6E-8A060FD526AE}"/>
              </a:ext>
            </a:extLst>
          </p:cNvPr>
          <p:cNvSpPr/>
          <p:nvPr/>
        </p:nvSpPr>
        <p:spPr>
          <a:xfrm>
            <a:off x="8261820" y="5289257"/>
            <a:ext cx="233463" cy="76493"/>
          </a:xfrm>
          <a:custGeom>
            <a:avLst/>
            <a:gdLst>
              <a:gd name="connsiteX0" fmla="*/ 0 w 771727"/>
              <a:gd name="connsiteY0" fmla="*/ 136376 h 162421"/>
              <a:gd name="connsiteX1" fmla="*/ 304800 w 771727"/>
              <a:gd name="connsiteY1" fmla="*/ 189 h 162421"/>
              <a:gd name="connsiteX2" fmla="*/ 531778 w 771727"/>
              <a:gd name="connsiteY2" fmla="*/ 162317 h 162421"/>
              <a:gd name="connsiteX3" fmla="*/ 771727 w 771727"/>
              <a:gd name="connsiteY3" fmla="*/ 19644 h 16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1727" h="162421">
                <a:moveTo>
                  <a:pt x="0" y="136376"/>
                </a:moveTo>
                <a:cubicBezTo>
                  <a:pt x="108085" y="66120"/>
                  <a:pt x="216170" y="-4135"/>
                  <a:pt x="304800" y="189"/>
                </a:cubicBezTo>
                <a:cubicBezTo>
                  <a:pt x="393430" y="4512"/>
                  <a:pt x="453957" y="159075"/>
                  <a:pt x="531778" y="162317"/>
                </a:cubicBezTo>
                <a:cubicBezTo>
                  <a:pt x="609599" y="165559"/>
                  <a:pt x="690663" y="92601"/>
                  <a:pt x="771727" y="19644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1D9350-CBD0-43F1-B1F6-18B00242E383}"/>
              </a:ext>
            </a:extLst>
          </p:cNvPr>
          <p:cNvSpPr txBox="1"/>
          <p:nvPr/>
        </p:nvSpPr>
        <p:spPr>
          <a:xfrm>
            <a:off x="7618365" y="4849425"/>
            <a:ext cx="351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1080"/>
                </a:solidFill>
                <a:latin typeface="Consolas" panose="020B0609020204030204" pitchFamily="49" charset="0"/>
              </a:rPr>
              <a:t>c</a:t>
            </a:r>
            <a:endParaRPr lang="en-US" sz="2800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7FA7F3-2665-4CFC-A7E0-3BF1E1637D1B}"/>
              </a:ext>
            </a:extLst>
          </p:cNvPr>
          <p:cNvSpPr txBox="1"/>
          <p:nvPr/>
        </p:nvSpPr>
        <p:spPr>
          <a:xfrm>
            <a:off x="8202565" y="4850856"/>
            <a:ext cx="3519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1080"/>
                </a:solidFill>
                <a:latin typeface="Consolas" panose="020B0609020204030204" pitchFamily="49" charset="0"/>
              </a:rPr>
              <a:t>t</a:t>
            </a:r>
            <a:endParaRPr 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19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3.7037E-7 L -0.01289 -0.03518 C -0.01563 -0.04329 -0.01953 -0.04768 -0.0237 -0.04768 C -0.02852 -0.04768 -0.03229 -0.04329 -0.0349 -0.03518 L -0.04779 -3.7037E-7 " pathEditMode="relative" rAng="10800000" ptsTypes="AAA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0" y="-238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23 L 0.0125 0.04028 C 0.01511 0.0493 0.01888 0.05416 0.02305 0.05416 C 0.02761 0.05416 0.03125 0.0493 0.03386 0.04028 L 0.04636 0.00023 " pathEditMode="relative" rAng="0" ptsTypes="AAA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7650" name="Picture 2" descr="blue lego minifig on white surface">
            <a:extLst>
              <a:ext uri="{FF2B5EF4-FFF2-40B4-BE49-F238E27FC236}">
                <a16:creationId xmlns:a16="http://schemas.microsoft.com/office/drawing/2014/main" id="{379F0712-3B89-4FBE-92B9-441034338B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883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Error Appears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/>
          </a:bodyPr>
          <a:lstStyle/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cityDemandMetConstraints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// seq&lt;Constraint&gt;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ConstraintBuilder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CityDemand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totalSupply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.sum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trucks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capacity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assignment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1080"/>
                </a:solidFill>
              </a:rPr>
              <a:t>t, 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totalSupply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&gt;==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demand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C20B30-69D8-44A1-9106-BF44EFC1ECCD}"/>
              </a:ext>
            </a:extLst>
          </p:cNvPr>
          <p:cNvGrpSpPr/>
          <p:nvPr/>
        </p:nvGrpSpPr>
        <p:grpSpPr>
          <a:xfrm>
            <a:off x="3569170" y="6216357"/>
            <a:ext cx="609699" cy="76493"/>
            <a:chOff x="3569170" y="6216357"/>
            <a:chExt cx="609699" cy="7649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0E0EC4C-3951-43CD-8D7B-658F7BE02ADA}"/>
                </a:ext>
              </a:extLst>
            </p:cNvPr>
            <p:cNvSpPr/>
            <p:nvPr/>
          </p:nvSpPr>
          <p:spPr>
            <a:xfrm>
              <a:off x="3569170" y="6216357"/>
              <a:ext cx="233463" cy="76493"/>
            </a:xfrm>
            <a:custGeom>
              <a:avLst/>
              <a:gdLst>
                <a:gd name="connsiteX0" fmla="*/ 0 w 771727"/>
                <a:gd name="connsiteY0" fmla="*/ 136376 h 162421"/>
                <a:gd name="connsiteX1" fmla="*/ 304800 w 771727"/>
                <a:gd name="connsiteY1" fmla="*/ 189 h 162421"/>
                <a:gd name="connsiteX2" fmla="*/ 531778 w 771727"/>
                <a:gd name="connsiteY2" fmla="*/ 162317 h 162421"/>
                <a:gd name="connsiteX3" fmla="*/ 771727 w 771727"/>
                <a:gd name="connsiteY3" fmla="*/ 19644 h 16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1727" h="162421">
                  <a:moveTo>
                    <a:pt x="0" y="136376"/>
                  </a:moveTo>
                  <a:cubicBezTo>
                    <a:pt x="108085" y="66120"/>
                    <a:pt x="216170" y="-4135"/>
                    <a:pt x="304800" y="189"/>
                  </a:cubicBezTo>
                  <a:cubicBezTo>
                    <a:pt x="393430" y="4512"/>
                    <a:pt x="453957" y="159075"/>
                    <a:pt x="531778" y="162317"/>
                  </a:cubicBezTo>
                  <a:cubicBezTo>
                    <a:pt x="609599" y="165559"/>
                    <a:pt x="690663" y="92601"/>
                    <a:pt x="771727" y="1964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F0FC457-A1FA-4D50-B69F-DF88353F5AE6}"/>
                </a:ext>
              </a:extLst>
            </p:cNvPr>
            <p:cNvSpPr/>
            <p:nvPr/>
          </p:nvSpPr>
          <p:spPr>
            <a:xfrm>
              <a:off x="3757288" y="6216357"/>
              <a:ext cx="233463" cy="76493"/>
            </a:xfrm>
            <a:custGeom>
              <a:avLst/>
              <a:gdLst>
                <a:gd name="connsiteX0" fmla="*/ 0 w 771727"/>
                <a:gd name="connsiteY0" fmla="*/ 136376 h 162421"/>
                <a:gd name="connsiteX1" fmla="*/ 304800 w 771727"/>
                <a:gd name="connsiteY1" fmla="*/ 189 h 162421"/>
                <a:gd name="connsiteX2" fmla="*/ 531778 w 771727"/>
                <a:gd name="connsiteY2" fmla="*/ 162317 h 162421"/>
                <a:gd name="connsiteX3" fmla="*/ 771727 w 771727"/>
                <a:gd name="connsiteY3" fmla="*/ 19644 h 16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1727" h="162421">
                  <a:moveTo>
                    <a:pt x="0" y="136376"/>
                  </a:moveTo>
                  <a:cubicBezTo>
                    <a:pt x="108085" y="66120"/>
                    <a:pt x="216170" y="-4135"/>
                    <a:pt x="304800" y="189"/>
                  </a:cubicBezTo>
                  <a:cubicBezTo>
                    <a:pt x="393430" y="4512"/>
                    <a:pt x="453957" y="159075"/>
                    <a:pt x="531778" y="162317"/>
                  </a:cubicBezTo>
                  <a:cubicBezTo>
                    <a:pt x="609599" y="165559"/>
                    <a:pt x="690663" y="92601"/>
                    <a:pt x="771727" y="1964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20CFE5A-067C-4D41-AFD7-E6BE99E8A2B7}"/>
                </a:ext>
              </a:extLst>
            </p:cNvPr>
            <p:cNvSpPr/>
            <p:nvPr/>
          </p:nvSpPr>
          <p:spPr>
            <a:xfrm>
              <a:off x="3945406" y="6216357"/>
              <a:ext cx="233463" cy="76493"/>
            </a:xfrm>
            <a:custGeom>
              <a:avLst/>
              <a:gdLst>
                <a:gd name="connsiteX0" fmla="*/ 0 w 771727"/>
                <a:gd name="connsiteY0" fmla="*/ 136376 h 162421"/>
                <a:gd name="connsiteX1" fmla="*/ 304800 w 771727"/>
                <a:gd name="connsiteY1" fmla="*/ 189 h 162421"/>
                <a:gd name="connsiteX2" fmla="*/ 531778 w 771727"/>
                <a:gd name="connsiteY2" fmla="*/ 162317 h 162421"/>
                <a:gd name="connsiteX3" fmla="*/ 771727 w 771727"/>
                <a:gd name="connsiteY3" fmla="*/ 19644 h 16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1727" h="162421">
                  <a:moveTo>
                    <a:pt x="0" y="136376"/>
                  </a:moveTo>
                  <a:cubicBezTo>
                    <a:pt x="108085" y="66120"/>
                    <a:pt x="216170" y="-4135"/>
                    <a:pt x="304800" y="189"/>
                  </a:cubicBezTo>
                  <a:cubicBezTo>
                    <a:pt x="393430" y="4512"/>
                    <a:pt x="453957" y="159075"/>
                    <a:pt x="531778" y="162317"/>
                  </a:cubicBezTo>
                  <a:cubicBezTo>
                    <a:pt x="609599" y="165559"/>
                    <a:pt x="690663" y="92601"/>
                    <a:pt x="771727" y="1964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28797B65-64E3-4D1E-96FF-4197374CF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2156" y="3241238"/>
            <a:ext cx="8191528" cy="250712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D45AF52-C3CB-4C35-A5CA-7EBED5644CDB}"/>
              </a:ext>
            </a:extLst>
          </p:cNvPr>
          <p:cNvCxnSpPr>
            <a:cxnSpLocks/>
          </p:cNvCxnSpPr>
          <p:nvPr/>
        </p:nvCxnSpPr>
        <p:spPr>
          <a:xfrm>
            <a:off x="8541700" y="4823871"/>
            <a:ext cx="8213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A4CB9F-016B-4BEF-BF6D-FEEE9F8F6795}"/>
              </a:ext>
            </a:extLst>
          </p:cNvPr>
          <p:cNvCxnSpPr>
            <a:cxnSpLocks/>
          </p:cNvCxnSpPr>
          <p:nvPr/>
        </p:nvCxnSpPr>
        <p:spPr>
          <a:xfrm>
            <a:off x="10321220" y="4823871"/>
            <a:ext cx="821318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95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8AD5E0-0C61-DD4A-B5A5-A197677F4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Error Appears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6D46C-914E-ED4A-BF28-8900AF0ED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000FF"/>
                </a:solidFill>
              </a:rPr>
              <a:t>let</a:t>
            </a:r>
            <a:r>
              <a:rPr lang="en-US" dirty="0">
                <a:solidFill>
                  <a:srgbClr val="001080"/>
                </a:solidFill>
              </a:rPr>
              <a:t> </a:t>
            </a:r>
            <a:r>
              <a:rPr lang="en-US" dirty="0" err="1">
                <a:solidFill>
                  <a:srgbClr val="001080"/>
                </a:solidFill>
              </a:rPr>
              <a:t>dosePerCrate</a:t>
            </a:r>
            <a:r>
              <a:rPr lang="en-US" dirty="0">
                <a:solidFill>
                  <a:srgbClr val="001080"/>
                </a:solidFill>
              </a:rPr>
              <a:t> </a:t>
            </a:r>
            <a:r>
              <a:rPr lang="en-US" dirty="0">
                <a:solidFill>
                  <a:srgbClr val="0000FF"/>
                </a:solidFill>
              </a:rPr>
              <a:t>=</a:t>
            </a:r>
            <a:r>
              <a:rPr lang="en-US" dirty="0">
                <a:solidFill>
                  <a:srgbClr val="000000"/>
                </a:solidFill>
              </a:rPr>
              <a:t> </a:t>
            </a:r>
            <a:r>
              <a:rPr lang="en-US" dirty="0">
                <a:solidFill>
                  <a:srgbClr val="098658"/>
                </a:solidFill>
              </a:rPr>
              <a:t>100.0</a:t>
            </a:r>
            <a:r>
              <a:rPr lang="en-US" dirty="0">
                <a:solidFill>
                  <a:srgbClr val="0000FF"/>
                </a:solidFill>
              </a:rPr>
              <a:t>&lt;</a:t>
            </a:r>
            <a:r>
              <a:rPr lang="en-US" dirty="0">
                <a:solidFill>
                  <a:srgbClr val="000000"/>
                </a:solidFill>
              </a:rPr>
              <a:t>Dose</a:t>
            </a:r>
            <a:r>
              <a:rPr lang="en-US" dirty="0">
                <a:solidFill>
                  <a:srgbClr val="0000FF"/>
                </a:solidFill>
              </a:rPr>
              <a:t>/</a:t>
            </a:r>
            <a:r>
              <a:rPr lang="en-US" dirty="0">
                <a:solidFill>
                  <a:srgbClr val="000000"/>
                </a:solidFill>
              </a:rPr>
              <a:t>Crate</a:t>
            </a:r>
            <a:r>
              <a:rPr lang="en-US" dirty="0">
                <a:solidFill>
                  <a:srgbClr val="0000FF"/>
                </a:solidFill>
              </a:rPr>
              <a:t>&gt;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cityDemandMetConstraints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 </a:t>
            </a:r>
            <a:r>
              <a:rPr lang="en-US" b="0" dirty="0">
                <a:solidFill>
                  <a:schemeClr val="bg2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// seq&lt;Constraint&gt;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ConstraintBuilder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CityDemand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cities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totalSupply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b="0" dirty="0" err="1">
                <a:solidFill>
                  <a:srgbClr val="222222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US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.sum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trucks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1080"/>
                </a:solidFill>
              </a:rPr>
              <a:t>               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capacity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assignment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001080"/>
                </a:solidFill>
              </a:rPr>
              <a:t>t, 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b="0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totalSupply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&gt;==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demand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c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5C20B30-69D8-44A1-9106-BF44EFC1ECCD}"/>
              </a:ext>
            </a:extLst>
          </p:cNvPr>
          <p:cNvGrpSpPr/>
          <p:nvPr/>
        </p:nvGrpSpPr>
        <p:grpSpPr>
          <a:xfrm>
            <a:off x="3339201" y="6057569"/>
            <a:ext cx="609699" cy="76493"/>
            <a:chOff x="3569170" y="6216357"/>
            <a:chExt cx="609699" cy="7649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0E0EC4C-3951-43CD-8D7B-658F7BE02ADA}"/>
                </a:ext>
              </a:extLst>
            </p:cNvPr>
            <p:cNvSpPr/>
            <p:nvPr/>
          </p:nvSpPr>
          <p:spPr>
            <a:xfrm>
              <a:off x="3569170" y="6216357"/>
              <a:ext cx="233463" cy="76493"/>
            </a:xfrm>
            <a:custGeom>
              <a:avLst/>
              <a:gdLst>
                <a:gd name="connsiteX0" fmla="*/ 0 w 771727"/>
                <a:gd name="connsiteY0" fmla="*/ 136376 h 162421"/>
                <a:gd name="connsiteX1" fmla="*/ 304800 w 771727"/>
                <a:gd name="connsiteY1" fmla="*/ 189 h 162421"/>
                <a:gd name="connsiteX2" fmla="*/ 531778 w 771727"/>
                <a:gd name="connsiteY2" fmla="*/ 162317 h 162421"/>
                <a:gd name="connsiteX3" fmla="*/ 771727 w 771727"/>
                <a:gd name="connsiteY3" fmla="*/ 19644 h 16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1727" h="162421">
                  <a:moveTo>
                    <a:pt x="0" y="136376"/>
                  </a:moveTo>
                  <a:cubicBezTo>
                    <a:pt x="108085" y="66120"/>
                    <a:pt x="216170" y="-4135"/>
                    <a:pt x="304800" y="189"/>
                  </a:cubicBezTo>
                  <a:cubicBezTo>
                    <a:pt x="393430" y="4512"/>
                    <a:pt x="453957" y="159075"/>
                    <a:pt x="531778" y="162317"/>
                  </a:cubicBezTo>
                  <a:cubicBezTo>
                    <a:pt x="609599" y="165559"/>
                    <a:pt x="690663" y="92601"/>
                    <a:pt x="771727" y="1964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F0FC457-A1FA-4D50-B69F-DF88353F5AE6}"/>
                </a:ext>
              </a:extLst>
            </p:cNvPr>
            <p:cNvSpPr/>
            <p:nvPr/>
          </p:nvSpPr>
          <p:spPr>
            <a:xfrm>
              <a:off x="3757288" y="6216357"/>
              <a:ext cx="233463" cy="76493"/>
            </a:xfrm>
            <a:custGeom>
              <a:avLst/>
              <a:gdLst>
                <a:gd name="connsiteX0" fmla="*/ 0 w 771727"/>
                <a:gd name="connsiteY0" fmla="*/ 136376 h 162421"/>
                <a:gd name="connsiteX1" fmla="*/ 304800 w 771727"/>
                <a:gd name="connsiteY1" fmla="*/ 189 h 162421"/>
                <a:gd name="connsiteX2" fmla="*/ 531778 w 771727"/>
                <a:gd name="connsiteY2" fmla="*/ 162317 h 162421"/>
                <a:gd name="connsiteX3" fmla="*/ 771727 w 771727"/>
                <a:gd name="connsiteY3" fmla="*/ 19644 h 16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1727" h="162421">
                  <a:moveTo>
                    <a:pt x="0" y="136376"/>
                  </a:moveTo>
                  <a:cubicBezTo>
                    <a:pt x="108085" y="66120"/>
                    <a:pt x="216170" y="-4135"/>
                    <a:pt x="304800" y="189"/>
                  </a:cubicBezTo>
                  <a:cubicBezTo>
                    <a:pt x="393430" y="4512"/>
                    <a:pt x="453957" y="159075"/>
                    <a:pt x="531778" y="162317"/>
                  </a:cubicBezTo>
                  <a:cubicBezTo>
                    <a:pt x="609599" y="165559"/>
                    <a:pt x="690663" y="92601"/>
                    <a:pt x="771727" y="1964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20CFE5A-067C-4D41-AFD7-E6BE99E8A2B7}"/>
                </a:ext>
              </a:extLst>
            </p:cNvPr>
            <p:cNvSpPr/>
            <p:nvPr/>
          </p:nvSpPr>
          <p:spPr>
            <a:xfrm>
              <a:off x="3945406" y="6216357"/>
              <a:ext cx="233463" cy="76493"/>
            </a:xfrm>
            <a:custGeom>
              <a:avLst/>
              <a:gdLst>
                <a:gd name="connsiteX0" fmla="*/ 0 w 771727"/>
                <a:gd name="connsiteY0" fmla="*/ 136376 h 162421"/>
                <a:gd name="connsiteX1" fmla="*/ 304800 w 771727"/>
                <a:gd name="connsiteY1" fmla="*/ 189 h 162421"/>
                <a:gd name="connsiteX2" fmla="*/ 531778 w 771727"/>
                <a:gd name="connsiteY2" fmla="*/ 162317 h 162421"/>
                <a:gd name="connsiteX3" fmla="*/ 771727 w 771727"/>
                <a:gd name="connsiteY3" fmla="*/ 19644 h 162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1727" h="162421">
                  <a:moveTo>
                    <a:pt x="0" y="136376"/>
                  </a:moveTo>
                  <a:cubicBezTo>
                    <a:pt x="108085" y="66120"/>
                    <a:pt x="216170" y="-4135"/>
                    <a:pt x="304800" y="189"/>
                  </a:cubicBezTo>
                  <a:cubicBezTo>
                    <a:pt x="393430" y="4512"/>
                    <a:pt x="453957" y="159075"/>
                    <a:pt x="531778" y="162317"/>
                  </a:cubicBezTo>
                  <a:cubicBezTo>
                    <a:pt x="609599" y="165559"/>
                    <a:pt x="690663" y="92601"/>
                    <a:pt x="771727" y="19644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884F387-7936-4EAC-9F26-46BCACA63059}"/>
              </a:ext>
            </a:extLst>
          </p:cNvPr>
          <p:cNvSpPr txBox="1"/>
          <p:nvPr/>
        </p:nvSpPr>
        <p:spPr>
          <a:xfrm>
            <a:off x="2350438" y="4860782"/>
            <a:ext cx="274305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err="1">
                <a:solidFill>
                  <a:srgbClr val="001080"/>
                </a:solidFill>
                <a:latin typeface="Consolas" panose="020B0609020204030204" pitchFamily="49" charset="0"/>
              </a:rPr>
              <a:t>dosePerCrate</a:t>
            </a:r>
            <a:r>
              <a:rPr lang="en-US" sz="2600" dirty="0">
                <a:solidFill>
                  <a:srgbClr val="000000"/>
                </a:solidFill>
                <a:latin typeface="Consolas" panose="020B0609020204030204" pitchFamily="49" charset="0"/>
              </a:rPr>
              <a:t> *</a:t>
            </a:r>
            <a:endParaRPr lang="en-US" sz="2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56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63CE1-0998-4666-BDDF-4A306DF6AD8C}"/>
              </a:ext>
            </a:extLst>
          </p:cNvPr>
          <p:cNvSpPr txBox="1"/>
          <p:nvPr/>
        </p:nvSpPr>
        <p:spPr>
          <a:xfrm>
            <a:off x="3462811" y="2767280"/>
            <a:ext cx="526637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/>
              <a:t>But why F#?</a:t>
            </a:r>
          </a:p>
        </p:txBody>
      </p:sp>
    </p:spTree>
    <p:extLst>
      <p:ext uri="{BB962C8B-B14F-4D97-AF65-F5344CB8AC3E}">
        <p14:creationId xmlns:p14="http://schemas.microsoft.com/office/powerpoint/2010/main" val="94416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ocused young African American male freelancer with dreadlocks in formal wear drinking coffee in street cafe and scratching head while reading report on laptop">
            <a:extLst>
              <a:ext uri="{FF2B5EF4-FFF2-40B4-BE49-F238E27FC236}">
                <a16:creationId xmlns:a16="http://schemas.microsoft.com/office/drawing/2014/main" id="{EC383640-FDB2-4D35-9E9D-572E6DF5C2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4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285" r="37848"/>
          <a:stretch/>
        </p:blipFill>
        <p:spPr bwMode="auto">
          <a:xfrm>
            <a:off x="192528" y="171716"/>
            <a:ext cx="3793268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oman wearing black jacket sitting on gray rock and using binoculrs">
            <a:extLst>
              <a:ext uri="{FF2B5EF4-FFF2-40B4-BE49-F238E27FC236}">
                <a16:creationId xmlns:a16="http://schemas.microsoft.com/office/drawing/2014/main" id="{37BE5B4C-9F02-4A45-BE79-E12B3D24F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005" r="37854"/>
          <a:stretch/>
        </p:blipFill>
        <p:spPr bwMode="auto">
          <a:xfrm>
            <a:off x="4184538" y="171716"/>
            <a:ext cx="3822924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ite printer paper on white table">
            <a:extLst>
              <a:ext uri="{FF2B5EF4-FFF2-40B4-BE49-F238E27FC236}">
                <a16:creationId xmlns:a16="http://schemas.microsoft.com/office/drawing/2014/main" id="{AF19747A-436E-4781-9131-03C316D9A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7" r="36666" b="-1"/>
          <a:stretch/>
        </p:blipFill>
        <p:spPr bwMode="auto">
          <a:xfrm>
            <a:off x="8188032" y="171716"/>
            <a:ext cx="3799007" cy="6514565"/>
          </a:xfrm>
          <a:prstGeom prst="rect">
            <a:avLst/>
          </a:prstGeom>
          <a:noFill/>
          <a:effectLst>
            <a:glow rad="139700">
              <a:schemeClr val="tx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93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4F7B9026-36AD-42E4-B172-8D68F3A33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2" name="Picture 4" descr="black pen on white background">
            <a:extLst>
              <a:ext uri="{FF2B5EF4-FFF2-40B4-BE49-F238E27FC236}">
                <a16:creationId xmlns:a16="http://schemas.microsoft.com/office/drawing/2014/main" id="{2AC4899E-542B-4D22-A2B7-CF1422593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8" r="5214" b="-3"/>
          <a:stretch/>
        </p:blipFill>
        <p:spPr bwMode="auto">
          <a:xfrm>
            <a:off x="192528" y="171716"/>
            <a:ext cx="3793268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round silver-colored smartwatch bokeh photography">
            <a:extLst>
              <a:ext uri="{FF2B5EF4-FFF2-40B4-BE49-F238E27FC236}">
                <a16:creationId xmlns:a16="http://schemas.microsoft.com/office/drawing/2014/main" id="{90284D0D-6F34-4A11-899D-1699383581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21" r="15024" b="-3"/>
          <a:stretch/>
        </p:blipFill>
        <p:spPr bwMode="auto">
          <a:xfrm>
            <a:off x="4184538" y="171716"/>
            <a:ext cx="3822924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Person Holding Babys Hand">
            <a:extLst>
              <a:ext uri="{FF2B5EF4-FFF2-40B4-BE49-F238E27FC236}">
                <a16:creationId xmlns:a16="http://schemas.microsoft.com/office/drawing/2014/main" id="{D58976BC-3149-4534-925B-ADC851B417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3539"/>
          <a:stretch/>
        </p:blipFill>
        <p:spPr bwMode="auto">
          <a:xfrm>
            <a:off x="8188032" y="171716"/>
            <a:ext cx="3799007" cy="65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8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2B7A0-4DF8-4255-AAD4-0C3673D6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Example </a:t>
            </a:r>
            <a:br>
              <a:rPr lang="en-US" dirty="0"/>
            </a:br>
            <a:r>
              <a:rPr lang="en-US" sz="3200" dirty="0">
                <a:hlinkClick r:id="rId2"/>
              </a:rPr>
              <a:t>https://tinyurl.com/3j7963a9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10C49-5149-46EF-97B2-849D0BC06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60" y="1690688"/>
            <a:ext cx="10907730" cy="485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0754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Flips Banner">
            <a:extLst>
              <a:ext uri="{FF2B5EF4-FFF2-40B4-BE49-F238E27FC236}">
                <a16:creationId xmlns:a16="http://schemas.microsoft.com/office/drawing/2014/main" id="{F1AE9405-902C-4168-854C-229BA629E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9" y="1419225"/>
            <a:ext cx="6858000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0C9DEC-D8A8-486E-B635-27553BCF6C40}"/>
              </a:ext>
            </a:extLst>
          </p:cNvPr>
          <p:cNvSpPr txBox="1"/>
          <p:nvPr/>
        </p:nvSpPr>
        <p:spPr>
          <a:xfrm>
            <a:off x="3855578" y="3953016"/>
            <a:ext cx="44808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flipslibrary.com</a:t>
            </a:r>
          </a:p>
        </p:txBody>
      </p:sp>
    </p:spTree>
    <p:extLst>
      <p:ext uri="{BB962C8B-B14F-4D97-AF65-F5344CB8AC3E}">
        <p14:creationId xmlns:p14="http://schemas.microsoft.com/office/powerpoint/2010/main" val="86843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603A-AA13-4A49-9230-4688AE2E8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B78E6D-C8E2-40C7-88BC-C6C720F11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Matthew Crews</a:t>
            </a:r>
          </a:p>
          <a:p>
            <a:pPr marL="0" indent="0">
              <a:buNone/>
            </a:pPr>
            <a:r>
              <a:rPr lang="en-US" sz="2000" dirty="0"/>
              <a:t>Mathematical Planning and Simulation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Full Example: </a:t>
            </a:r>
            <a:r>
              <a:rPr lang="en-US" sz="2000" dirty="0">
                <a:hlinkClick r:id="rId2"/>
              </a:rPr>
              <a:t>https://tinyurl.com/3j7963a9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Website: matthewcrews.com</a:t>
            </a:r>
          </a:p>
          <a:p>
            <a:pPr marL="0" indent="0">
              <a:buNone/>
            </a:pPr>
            <a:r>
              <a:rPr lang="en-US" sz="2000" dirty="0"/>
              <a:t>Twitter: @McCrews</a:t>
            </a:r>
          </a:p>
          <a:p>
            <a:pPr marL="0" indent="0">
              <a:buNone/>
            </a:pPr>
            <a:r>
              <a:rPr lang="en-US" sz="2000" dirty="0"/>
              <a:t>GitHub: </a:t>
            </a:r>
            <a:r>
              <a:rPr lang="en-US" sz="2000" dirty="0" err="1"/>
              <a:t>matthewcrews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Email: </a:t>
            </a:r>
            <a:r>
              <a:rPr lang="en-US" sz="2000" dirty="0">
                <a:hlinkClick r:id="rId3"/>
              </a:rPr>
              <a:t>matthewcrews@gmail.com</a:t>
            </a:r>
            <a:endParaRPr lang="en-US" sz="2000" dirty="0"/>
          </a:p>
          <a:p>
            <a:pPr marL="0" indent="0">
              <a:buNone/>
            </a:pPr>
            <a:r>
              <a:rPr lang="en-US" sz="2000" dirty="0"/>
              <a:t>F# Slack: </a:t>
            </a:r>
            <a:r>
              <a:rPr lang="en-US" sz="2000" dirty="0" err="1"/>
              <a:t>mcrews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40FBF24D-B1A3-4B01-BBD3-2191BD4637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r="799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75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your questions live on Twitter #dotNETConf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omposition of spoonfuls with various spices for healthy food preparing">
            <a:extLst>
              <a:ext uri="{FF2B5EF4-FFF2-40B4-BE49-F238E27FC236}">
                <a16:creationId xmlns:a16="http://schemas.microsoft.com/office/drawing/2014/main" id="{E533F18C-38B8-4B21-9CF2-CB33B1FF2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327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omposition of spoonfuls with various spices for healthy food preparing">
            <a:extLst>
              <a:ext uri="{FF2B5EF4-FFF2-40B4-BE49-F238E27FC236}">
                <a16:creationId xmlns:a16="http://schemas.microsoft.com/office/drawing/2014/main" id="{E533F18C-38B8-4B21-9CF2-CB33B1FF2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6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A40D7D-31F6-4F81-9247-5CAE4D37FDC5}"/>
              </a:ext>
            </a:extLst>
          </p:cNvPr>
          <p:cNvSpPr txBox="1"/>
          <p:nvPr/>
        </p:nvSpPr>
        <p:spPr>
          <a:xfrm>
            <a:off x="2154087" y="1022644"/>
            <a:ext cx="788382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/>
              <a:t>Quantifiable 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958764-6FD1-4303-8034-DEF6EAC8FC25}"/>
              </a:ext>
            </a:extLst>
          </p:cNvPr>
          <p:cNvSpPr txBox="1"/>
          <p:nvPr/>
        </p:nvSpPr>
        <p:spPr>
          <a:xfrm>
            <a:off x="4065348" y="2967335"/>
            <a:ext cx="40613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/>
              <a:t>Constraints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D47AF3-046B-4019-87AF-F2D7E2D2335B}"/>
              </a:ext>
            </a:extLst>
          </p:cNvPr>
          <p:cNvSpPr txBox="1"/>
          <p:nvPr/>
        </p:nvSpPr>
        <p:spPr>
          <a:xfrm>
            <a:off x="4383030" y="4844264"/>
            <a:ext cx="34259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/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330622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ool Set on Plank">
            <a:extLst>
              <a:ext uri="{FF2B5EF4-FFF2-40B4-BE49-F238E27FC236}">
                <a16:creationId xmlns:a16="http://schemas.microsoft.com/office/drawing/2014/main" id="{178BFB69-9EFE-4906-A4F0-C02BA5856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07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ool Set on Plank">
            <a:extLst>
              <a:ext uri="{FF2B5EF4-FFF2-40B4-BE49-F238E27FC236}">
                <a16:creationId xmlns:a16="http://schemas.microsoft.com/office/drawing/2014/main" id="{178BFB69-9EFE-4906-A4F0-C02BA58563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D4C63C-D08F-4D53-903E-EC87C8A9DED6}"/>
              </a:ext>
            </a:extLst>
          </p:cNvPr>
          <p:cNvSpPr txBox="1"/>
          <p:nvPr/>
        </p:nvSpPr>
        <p:spPr>
          <a:xfrm>
            <a:off x="2400822" y="2921168"/>
            <a:ext cx="73903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Mathematical Planning</a:t>
            </a:r>
          </a:p>
        </p:txBody>
      </p:sp>
    </p:spTree>
    <p:extLst>
      <p:ext uri="{BB962C8B-B14F-4D97-AF65-F5344CB8AC3E}">
        <p14:creationId xmlns:p14="http://schemas.microsoft.com/office/powerpoint/2010/main" val="253595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4350</TotalTime>
  <Words>1661</Words>
  <Application>Microsoft Office PowerPoint</Application>
  <PresentationFormat>Widescreen</PresentationFormat>
  <Paragraphs>218</Paragraphs>
  <Slides>54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Open Sans</vt:lpstr>
      <vt:lpstr>Consolas</vt:lpstr>
      <vt:lpstr>Arial</vt:lpstr>
      <vt:lpstr>Calibri</vt:lpstr>
      <vt:lpstr>1_Office Theme</vt:lpstr>
      <vt:lpstr>3_Office Theme</vt:lpstr>
      <vt:lpstr>2_Office Theme</vt:lpstr>
      <vt:lpstr>PowerPoint Presentation</vt:lpstr>
      <vt:lpstr>Intro to Mathematical Planning with F#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Mathematical Planning?</vt:lpstr>
      <vt:lpstr>PowerPoint Presentation</vt:lpstr>
      <vt:lpstr>PowerPoint Presentation</vt:lpstr>
      <vt:lpstr>PowerPoint Presentation</vt:lpstr>
      <vt:lpstr>PowerPoint Presentation</vt:lpstr>
      <vt:lpstr>Mathematical Planning Workflow</vt:lpstr>
      <vt:lpstr>What Makes a Model</vt:lpstr>
      <vt:lpstr>PowerPoint Presentation</vt:lpstr>
      <vt:lpstr>Power Generation Planning</vt:lpstr>
      <vt:lpstr>PowerPoint Presentation</vt:lpstr>
      <vt:lpstr>Logistics Planning</vt:lpstr>
      <vt:lpstr>PowerPoint Presentation</vt:lpstr>
      <vt:lpstr>PowerPoint Presentation</vt:lpstr>
      <vt:lpstr>PowerPoint Presentation</vt:lpstr>
      <vt:lpstr>Any time you have a problem with…</vt:lpstr>
      <vt:lpstr>PowerPoint Presentation</vt:lpstr>
      <vt:lpstr>PowerPoint Presentation</vt:lpstr>
      <vt:lpstr>Our Data</vt:lpstr>
      <vt:lpstr>Our Data</vt:lpstr>
      <vt:lpstr>The Model</vt:lpstr>
      <vt:lpstr>The Model</vt:lpstr>
      <vt:lpstr>The Model</vt:lpstr>
      <vt:lpstr>The Model</vt:lpstr>
      <vt:lpstr>The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Domain Modeling and Units of Measure</vt:lpstr>
      <vt:lpstr>Domain Modeling and Units of Measure</vt:lpstr>
      <vt:lpstr>Domain Modeling and Units of Measure</vt:lpstr>
      <vt:lpstr>An Error Appears</vt:lpstr>
      <vt:lpstr>An Error Appears</vt:lpstr>
      <vt:lpstr>PowerPoint Presentation</vt:lpstr>
      <vt:lpstr>Another Error Appears</vt:lpstr>
      <vt:lpstr>Another Error Appears</vt:lpstr>
      <vt:lpstr>PowerPoint Presentation</vt:lpstr>
      <vt:lpstr>PowerPoint Presentation</vt:lpstr>
      <vt:lpstr>Full Example  https://tinyurl.com/3j7963a9</vt:lpstr>
      <vt:lpstr>PowerPoint Presentation</vt:lpstr>
      <vt:lpstr>Thank you!</vt:lpstr>
      <vt:lpstr>Thanks for joining!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Kaitlin Wilkinson</dc:creator>
  <cp:lastModifiedBy>Matthew Crews</cp:lastModifiedBy>
  <cp:revision>5</cp:revision>
  <dcterms:created xsi:type="dcterms:W3CDTF">2020-08-18T20:47:27Z</dcterms:created>
  <dcterms:modified xsi:type="dcterms:W3CDTF">2021-07-29T15:32:51Z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